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3016" y="-2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D895BA-D80A-4D96-8B40-5A57D23E38ED}" type="datetimeFigureOut">
              <a:rPr lang="en-GB" smtClean="0"/>
              <a:pPr/>
              <a:t>08/07/2014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14DB6-539C-44AA-914F-B437E902CA6D}" type="slidenum">
              <a:rPr lang="en-GB" smtClean="0"/>
              <a:pPr/>
              <a:t>‹#›</a:t>
            </a:fld>
            <a:endParaRPr lang="en-GB"/>
          </a:p>
        </p:txBody>
      </p:sp>
    </p:spTree>
    <p:extLst>
      <p:ext uri="{BB962C8B-B14F-4D97-AF65-F5344CB8AC3E}">
        <p14:creationId xmlns:p14="http://schemas.microsoft.com/office/powerpoint/2010/main" val="2141447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1E14DB6-539C-44AA-914F-B437E902CA6D}"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78D327-8C7F-4B03-9EE2-58DBDCFB4282}" type="datetimeFigureOut">
              <a:rPr lang="en-GB" smtClean="0"/>
              <a:pPr/>
              <a:t>08/07/2014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76B0741-158D-4434-A6C5-67F233EA2218}" type="slidenum">
              <a:rPr lang="en-GB" smtClean="0"/>
              <a:pPr/>
              <a:t>‹#›</a:t>
            </a:fld>
            <a:endParaRPr lang="en-GB"/>
          </a:p>
        </p:txBody>
      </p:sp>
    </p:spTree>
    <p:extLst>
      <p:ext uri="{BB962C8B-B14F-4D97-AF65-F5344CB8AC3E}">
        <p14:creationId xmlns:p14="http://schemas.microsoft.com/office/powerpoint/2010/main" val="295502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78D327-8C7F-4B03-9EE2-58DBDCFB4282}" type="datetimeFigureOut">
              <a:rPr lang="en-GB" smtClean="0"/>
              <a:pPr/>
              <a:t>08/07/2014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76B0741-158D-4434-A6C5-67F233EA2218}" type="slidenum">
              <a:rPr lang="en-GB" smtClean="0"/>
              <a:pPr/>
              <a:t>‹#›</a:t>
            </a:fld>
            <a:endParaRPr lang="en-GB"/>
          </a:p>
        </p:txBody>
      </p:sp>
    </p:spTree>
    <p:extLst>
      <p:ext uri="{BB962C8B-B14F-4D97-AF65-F5344CB8AC3E}">
        <p14:creationId xmlns:p14="http://schemas.microsoft.com/office/powerpoint/2010/main" val="2979149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78D327-8C7F-4B03-9EE2-58DBDCFB4282}" type="datetimeFigureOut">
              <a:rPr lang="en-GB" smtClean="0"/>
              <a:pPr/>
              <a:t>08/07/2014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76B0741-158D-4434-A6C5-67F233EA2218}" type="slidenum">
              <a:rPr lang="en-GB" smtClean="0"/>
              <a:pPr/>
              <a:t>‹#›</a:t>
            </a:fld>
            <a:endParaRPr lang="en-GB"/>
          </a:p>
        </p:txBody>
      </p:sp>
    </p:spTree>
    <p:extLst>
      <p:ext uri="{BB962C8B-B14F-4D97-AF65-F5344CB8AC3E}">
        <p14:creationId xmlns:p14="http://schemas.microsoft.com/office/powerpoint/2010/main" val="214846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78D327-8C7F-4B03-9EE2-58DBDCFB4282}" type="datetimeFigureOut">
              <a:rPr lang="en-GB" smtClean="0"/>
              <a:pPr/>
              <a:t>08/07/2014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76B0741-158D-4434-A6C5-67F233EA2218}" type="slidenum">
              <a:rPr lang="en-GB" smtClean="0"/>
              <a:pPr/>
              <a:t>‹#›</a:t>
            </a:fld>
            <a:endParaRPr lang="en-GB"/>
          </a:p>
        </p:txBody>
      </p:sp>
    </p:spTree>
    <p:extLst>
      <p:ext uri="{BB962C8B-B14F-4D97-AF65-F5344CB8AC3E}">
        <p14:creationId xmlns:p14="http://schemas.microsoft.com/office/powerpoint/2010/main" val="1392047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78D327-8C7F-4B03-9EE2-58DBDCFB4282}" type="datetimeFigureOut">
              <a:rPr lang="en-GB" smtClean="0"/>
              <a:pPr/>
              <a:t>08/07/2014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76B0741-158D-4434-A6C5-67F233EA2218}" type="slidenum">
              <a:rPr lang="en-GB" smtClean="0"/>
              <a:pPr/>
              <a:t>‹#›</a:t>
            </a:fld>
            <a:endParaRPr lang="en-GB"/>
          </a:p>
        </p:txBody>
      </p:sp>
    </p:spTree>
    <p:extLst>
      <p:ext uri="{BB962C8B-B14F-4D97-AF65-F5344CB8AC3E}">
        <p14:creationId xmlns:p14="http://schemas.microsoft.com/office/powerpoint/2010/main" val="3360132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78D327-8C7F-4B03-9EE2-58DBDCFB4282}" type="datetimeFigureOut">
              <a:rPr lang="en-GB" smtClean="0"/>
              <a:pPr/>
              <a:t>08/07/2014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76B0741-158D-4434-A6C5-67F233EA2218}" type="slidenum">
              <a:rPr lang="en-GB" smtClean="0"/>
              <a:pPr/>
              <a:t>‹#›</a:t>
            </a:fld>
            <a:endParaRPr lang="en-GB"/>
          </a:p>
        </p:txBody>
      </p:sp>
    </p:spTree>
    <p:extLst>
      <p:ext uri="{BB962C8B-B14F-4D97-AF65-F5344CB8AC3E}">
        <p14:creationId xmlns:p14="http://schemas.microsoft.com/office/powerpoint/2010/main" val="423292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78D327-8C7F-4B03-9EE2-58DBDCFB4282}" type="datetimeFigureOut">
              <a:rPr lang="en-GB" smtClean="0"/>
              <a:pPr/>
              <a:t>08/07/2014</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76B0741-158D-4434-A6C5-67F233EA2218}" type="slidenum">
              <a:rPr lang="en-GB" smtClean="0"/>
              <a:pPr/>
              <a:t>‹#›</a:t>
            </a:fld>
            <a:endParaRPr lang="en-GB"/>
          </a:p>
        </p:txBody>
      </p:sp>
    </p:spTree>
    <p:extLst>
      <p:ext uri="{BB962C8B-B14F-4D97-AF65-F5344CB8AC3E}">
        <p14:creationId xmlns:p14="http://schemas.microsoft.com/office/powerpoint/2010/main" val="4046835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78D327-8C7F-4B03-9EE2-58DBDCFB4282}" type="datetimeFigureOut">
              <a:rPr lang="en-GB" smtClean="0"/>
              <a:pPr/>
              <a:t>08/07/2014</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76B0741-158D-4434-A6C5-67F233EA2218}" type="slidenum">
              <a:rPr lang="en-GB" smtClean="0"/>
              <a:pPr/>
              <a:t>‹#›</a:t>
            </a:fld>
            <a:endParaRPr lang="en-GB"/>
          </a:p>
        </p:txBody>
      </p:sp>
    </p:spTree>
    <p:extLst>
      <p:ext uri="{BB962C8B-B14F-4D97-AF65-F5344CB8AC3E}">
        <p14:creationId xmlns:p14="http://schemas.microsoft.com/office/powerpoint/2010/main" val="1354865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78D327-8C7F-4B03-9EE2-58DBDCFB4282}" type="datetimeFigureOut">
              <a:rPr lang="en-GB" smtClean="0"/>
              <a:pPr/>
              <a:t>08/07/2014</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76B0741-158D-4434-A6C5-67F233EA2218}" type="slidenum">
              <a:rPr lang="en-GB" smtClean="0"/>
              <a:pPr/>
              <a:t>‹#›</a:t>
            </a:fld>
            <a:endParaRPr lang="en-GB"/>
          </a:p>
        </p:txBody>
      </p:sp>
    </p:spTree>
    <p:extLst>
      <p:ext uri="{BB962C8B-B14F-4D97-AF65-F5344CB8AC3E}">
        <p14:creationId xmlns:p14="http://schemas.microsoft.com/office/powerpoint/2010/main" val="3106902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78D327-8C7F-4B03-9EE2-58DBDCFB4282}" type="datetimeFigureOut">
              <a:rPr lang="en-GB" smtClean="0"/>
              <a:pPr/>
              <a:t>08/07/2014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76B0741-158D-4434-A6C5-67F233EA2218}" type="slidenum">
              <a:rPr lang="en-GB" smtClean="0"/>
              <a:pPr/>
              <a:t>‹#›</a:t>
            </a:fld>
            <a:endParaRPr lang="en-GB"/>
          </a:p>
        </p:txBody>
      </p:sp>
    </p:spTree>
    <p:extLst>
      <p:ext uri="{BB962C8B-B14F-4D97-AF65-F5344CB8AC3E}">
        <p14:creationId xmlns:p14="http://schemas.microsoft.com/office/powerpoint/2010/main" val="1173209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78D327-8C7F-4B03-9EE2-58DBDCFB4282}" type="datetimeFigureOut">
              <a:rPr lang="en-GB" smtClean="0"/>
              <a:pPr/>
              <a:t>08/07/2014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76B0741-158D-4434-A6C5-67F233EA2218}" type="slidenum">
              <a:rPr lang="en-GB" smtClean="0"/>
              <a:pPr/>
              <a:t>‹#›</a:t>
            </a:fld>
            <a:endParaRPr lang="en-GB"/>
          </a:p>
        </p:txBody>
      </p:sp>
    </p:spTree>
    <p:extLst>
      <p:ext uri="{BB962C8B-B14F-4D97-AF65-F5344CB8AC3E}">
        <p14:creationId xmlns:p14="http://schemas.microsoft.com/office/powerpoint/2010/main" val="18870921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382000" cy="762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3806293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 Id="rId3" Type="http://schemas.openxmlformats.org/officeDocument/2006/relationships/hyperlink" Target="http://www.geograph.org.uk/photo/2236959"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eg"/><Relationship Id="rId3" Type="http://schemas.openxmlformats.org/officeDocument/2006/relationships/hyperlink" Target="http://www.geograph.org.uk/photo/3273805"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jpeg"/><Relationship Id="rId3" Type="http://schemas.openxmlformats.org/officeDocument/2006/relationships/hyperlink" Target="http://www.geograph.org.uk/photo/1585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www.geograph.org.uk/photo/579531"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hyperlink" Target="http://www.geograph.org.uk/photo/170825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 Id="rId3" Type="http://schemas.openxmlformats.org/officeDocument/2006/relationships/hyperlink" Target="http://www.geograph.org.uk/photo/205677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628800"/>
            <a:ext cx="7772400" cy="1470025"/>
          </a:xfrm>
        </p:spPr>
        <p:txBody>
          <a:bodyPr>
            <a:normAutofit/>
          </a:bodyPr>
          <a:lstStyle/>
          <a:p>
            <a:pPr algn="ctr"/>
            <a:r>
              <a:rPr lang="en-GB" sz="2800" dirty="0" smtClean="0"/>
              <a:t>ACKNOWLEDGEMENT</a:t>
            </a:r>
            <a:endParaRPr lang="en-GB" sz="2800" dirty="0"/>
          </a:p>
        </p:txBody>
      </p:sp>
      <p:sp>
        <p:nvSpPr>
          <p:cNvPr id="3" name="Subtitle 2"/>
          <p:cNvSpPr>
            <a:spLocks noGrp="1"/>
          </p:cNvSpPr>
          <p:nvPr>
            <p:ph type="subTitle" idx="1"/>
          </p:nvPr>
        </p:nvSpPr>
        <p:spPr>
          <a:xfrm>
            <a:off x="1331640" y="3284984"/>
            <a:ext cx="6400800" cy="1752600"/>
          </a:xfrm>
        </p:spPr>
        <p:txBody>
          <a:bodyPr>
            <a:normAutofit lnSpcReduction="10000"/>
          </a:bodyPr>
          <a:lstStyle/>
          <a:p>
            <a:r>
              <a:rPr lang="en-GB" sz="2400" dirty="0" smtClean="0"/>
              <a:t>The photographs used in this presentation are courtesy of geograph.co.uk, and are re-used here under the Creative Commons Licence. Thanks to individual photographers, who are credited under their work.</a:t>
            </a:r>
            <a:endParaRPr lang="en-GB"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35841" name="Picture 19" descr="Laugharne: Brown's Hotel"/>
          <p:cNvPicPr>
            <a:picLocks noChangeAspect="1" noChangeArrowheads="1"/>
          </p:cNvPicPr>
          <p:nvPr/>
        </p:nvPicPr>
        <p:blipFill>
          <a:blip r:embed="rId2" cstate="print"/>
          <a:srcRect/>
          <a:stretch>
            <a:fillRect/>
          </a:stretch>
        </p:blipFill>
        <p:spPr bwMode="auto">
          <a:xfrm>
            <a:off x="2987824" y="1124744"/>
            <a:ext cx="2952328" cy="3450633"/>
          </a:xfrm>
          <a:prstGeom prst="rect">
            <a:avLst/>
          </a:prstGeom>
          <a:noFill/>
        </p:spPr>
      </p:pic>
      <p:sp>
        <p:nvSpPr>
          <p:cNvPr id="35843" name="Rectangle 3"/>
          <p:cNvSpPr>
            <a:spLocks noChangeArrowheads="1"/>
          </p:cNvSpPr>
          <p:nvPr/>
        </p:nvSpPr>
        <p:spPr bwMode="auto">
          <a:xfrm>
            <a:off x="395536" y="3159861"/>
            <a:ext cx="8568952" cy="3170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cy-GB" sz="1100" dirty="0">
                <a:latin typeface="Tahoma" pitchFamily="34" charset="0"/>
                <a:ea typeface="Calibri" pitchFamily="34" charset="0"/>
                <a:cs typeface="Tahoma" pitchFamily="34" charset="0"/>
              </a:rPr>
              <a:t>	</a:t>
            </a:r>
            <a:r>
              <a:rPr lang="cy-GB" sz="1100" dirty="0" smtClean="0">
                <a:latin typeface="Tahoma" pitchFamily="34" charset="0"/>
                <a:ea typeface="Calibri" pitchFamily="34" charset="0"/>
                <a:cs typeface="Tahoma" pitchFamily="34" charset="0"/>
              </a:rPr>
              <a:t>	</a:t>
            </a:r>
            <a:r>
              <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Christopher Hilton   </a:t>
            </a:r>
            <a:r>
              <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hlinkClick r:id="rId3"/>
              </a:rPr>
              <a:t>http://www.geograph.org.uk/photo/2236959</a:t>
            </a: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Some people cannot work in silence and need the stimulating company of others to provide them with ideas and material for their work. </a:t>
            </a:r>
          </a:p>
          <a:p>
            <a:pPr marL="0" marR="0" lvl="0" indent="0" algn="l" defTabSz="914400" rtl="0" eaLnBrk="1" fontAlgn="base" latinLnBrk="0" hangingPunct="1">
              <a:lnSpc>
                <a:spcPct val="100000"/>
              </a:lnSpc>
              <a:spcBef>
                <a:spcPct val="0"/>
              </a:spcBef>
              <a:spcAft>
                <a:spcPct val="0"/>
              </a:spcAft>
              <a:buClrTx/>
              <a:buSzTx/>
              <a:buFontTx/>
              <a:buNone/>
              <a:tabLst/>
            </a:pPr>
            <a:endParaRPr lang="en-GB" sz="1600" dirty="0">
              <a:latin typeface="Tahoma" pitchFamily="34" charset="0"/>
              <a:ea typeface="Tahoma"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Perhaps Browns where Dylan Thomas went to drink and chat with the people of the village, was in its way a creative space of a different kind.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36865" name="Picture 25" descr="Dylan Thomas' Writing Shed"/>
          <p:cNvPicPr>
            <a:picLocks noChangeAspect="1" noChangeArrowheads="1"/>
          </p:cNvPicPr>
          <p:nvPr/>
        </p:nvPicPr>
        <p:blipFill>
          <a:blip r:embed="rId2" cstate="print"/>
          <a:srcRect/>
          <a:stretch>
            <a:fillRect/>
          </a:stretch>
        </p:blipFill>
        <p:spPr bwMode="auto">
          <a:xfrm>
            <a:off x="1835696" y="1268760"/>
            <a:ext cx="5184576" cy="3528392"/>
          </a:xfrm>
          <a:prstGeom prst="rect">
            <a:avLst/>
          </a:prstGeom>
          <a:noFill/>
        </p:spPr>
      </p:pic>
      <p:sp>
        <p:nvSpPr>
          <p:cNvPr id="36867" name="Rectangle 3"/>
          <p:cNvSpPr>
            <a:spLocks noChangeArrowheads="1"/>
          </p:cNvSpPr>
          <p:nvPr/>
        </p:nvSpPr>
        <p:spPr bwMode="auto">
          <a:xfrm>
            <a:off x="611560" y="5013176"/>
            <a:ext cx="7920880" cy="11849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Lynn </a:t>
            </a: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Mathews  </a:t>
            </a: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http://www.geograph.org.uk/photo/</a:t>
            </a: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3273805</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But the shed was a haven which allowed Dylan to be locked in, and the world to be locked out. It is a small space for large creative ideas to be born and to grow.</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37889" name="Picture 22" descr="Dylan Thomas's shed"/>
          <p:cNvPicPr>
            <a:picLocks noChangeAspect="1" noChangeArrowheads="1"/>
          </p:cNvPicPr>
          <p:nvPr/>
        </p:nvPicPr>
        <p:blipFill>
          <a:blip r:embed="rId2" cstate="print"/>
          <a:srcRect/>
          <a:stretch>
            <a:fillRect/>
          </a:stretch>
        </p:blipFill>
        <p:spPr bwMode="auto">
          <a:xfrm>
            <a:off x="1475656" y="1052736"/>
            <a:ext cx="6336704" cy="3907904"/>
          </a:xfrm>
          <a:prstGeom prst="rect">
            <a:avLst/>
          </a:prstGeom>
          <a:noFill/>
        </p:spPr>
      </p:pic>
      <p:sp>
        <p:nvSpPr>
          <p:cNvPr id="37891" name="Rectangle 3"/>
          <p:cNvSpPr>
            <a:spLocks noChangeArrowheads="1"/>
          </p:cNvSpPr>
          <p:nvPr/>
        </p:nvSpPr>
        <p:spPr bwMode="auto">
          <a:xfrm>
            <a:off x="395536" y="4555286"/>
            <a:ext cx="8352928"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cy-GB" sz="1100" dirty="0">
                <a:latin typeface="Tahoma" pitchFamily="34" charset="0"/>
                <a:ea typeface="Calibri" pitchFamily="34" charset="0"/>
                <a:cs typeface="Tahoma" pitchFamily="34" charset="0"/>
              </a:rPr>
              <a:t>	</a:t>
            </a:r>
            <a:r>
              <a:rPr lang="cy-GB" sz="1100" dirty="0" smtClean="0">
                <a:latin typeface="Tahoma" pitchFamily="34" charset="0"/>
                <a:ea typeface="Calibri" pitchFamily="34" charset="0"/>
                <a:cs typeface="Tahoma"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cy-GB" sz="1100" dirty="0" smtClean="0">
                <a:latin typeface="Tahoma" pitchFamily="34" charset="0"/>
                <a:ea typeface="Calibri" pitchFamily="34" charset="0"/>
                <a:cs typeface="Tahoma"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cy-GB" sz="1100" b="0" i="0" u="none" strike="noStrike" cap="none" normalizeH="0" baseline="0" dirty="0">
                <a:ln>
                  <a:noFill/>
                </a:ln>
                <a:solidFill>
                  <a:schemeClr val="tx1"/>
                </a:solidFill>
                <a:effectLst/>
                <a:latin typeface="Tahoma" pitchFamily="34" charset="0"/>
                <a:ea typeface="Calibri" pitchFamily="34" charset="0"/>
                <a:cs typeface="Tahoma" pitchFamily="34" charset="0"/>
              </a:rPr>
              <a:t>	</a:t>
            </a:r>
            <a:r>
              <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r>
              <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Richard Knights   </a:t>
            </a:r>
            <a:r>
              <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hlinkClick r:id="rId3"/>
              </a:rPr>
              <a:t>http://www.geograph.org.uk/photo/</a:t>
            </a:r>
            <a:r>
              <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hlinkClick r:id="rId3"/>
              </a:rPr>
              <a:t>15855</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y-GB" b="0" i="0" u="none" strike="noStrike" cap="none" normalizeH="0" baseline="0" dirty="0" smtClean="0">
                <a:ln>
                  <a:noFill/>
                </a:ln>
                <a:solidFill>
                  <a:schemeClr val="tx1"/>
                </a:solidFill>
                <a:effectLst/>
                <a:latin typeface="Tahoma" pitchFamily="34" charset="0"/>
                <a:ea typeface="Calibri" pitchFamily="34" charset="0"/>
                <a:cs typeface="Tahoma" pitchFamily="34" charset="0"/>
              </a:rPr>
              <a:t>The inside is kept as it was, complete with scraps of paper and half worked writings, refreshment on the table, a flung coat and piled up books. Creative chaos.</a:t>
            </a:r>
            <a:endParaRPr kumimoji="0" lang="cy-GB"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916832"/>
            <a:ext cx="7772400" cy="1470025"/>
          </a:xfrm>
        </p:spPr>
        <p:txBody>
          <a:bodyPr/>
          <a:lstStyle/>
          <a:p>
            <a:pPr algn="ctr"/>
            <a:r>
              <a:rPr lang="en-GB" dirty="0" smtClean="0"/>
              <a:t>CREATIVE SPACES</a:t>
            </a:r>
            <a:endParaRPr lang="en-GB" dirty="0"/>
          </a:p>
        </p:txBody>
      </p:sp>
      <p:sp>
        <p:nvSpPr>
          <p:cNvPr id="3" name="Subtitle 2"/>
          <p:cNvSpPr>
            <a:spLocks noGrp="1"/>
          </p:cNvSpPr>
          <p:nvPr>
            <p:ph type="subTitle" idx="1"/>
          </p:nvPr>
        </p:nvSpPr>
        <p:spPr>
          <a:xfrm>
            <a:off x="1371600" y="3645024"/>
            <a:ext cx="6400800" cy="1752600"/>
          </a:xfrm>
        </p:spPr>
        <p:txBody>
          <a:bodyPr/>
          <a:lstStyle/>
          <a:p>
            <a:r>
              <a:rPr lang="en-GB" dirty="0" smtClean="0"/>
              <a:t>What does an artist of any kind require in order to produce art – visual or written?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539552" y="1772816"/>
            <a:ext cx="8064896" cy="35394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y-GB" sz="28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For creative people of all kinds, having a space in which to work is very important. </a:t>
            </a:r>
          </a:p>
          <a:p>
            <a:pPr marL="0" marR="0" lvl="0" indent="0" algn="l" defTabSz="914400" rtl="0" eaLnBrk="1" fontAlgn="base" latinLnBrk="0" hangingPunct="1">
              <a:lnSpc>
                <a:spcPct val="100000"/>
              </a:lnSpc>
              <a:spcBef>
                <a:spcPct val="0"/>
              </a:spcBef>
              <a:spcAft>
                <a:spcPct val="0"/>
              </a:spcAft>
              <a:buClrTx/>
              <a:buSzTx/>
              <a:buFontTx/>
              <a:buNone/>
              <a:tabLst/>
            </a:pPr>
            <a:endParaRPr lang="cy-GB" sz="28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cy-GB" sz="28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Dylan Thomas</a:t>
            </a:r>
            <a:r>
              <a:rPr kumimoji="0" lang="cy-GB" sz="2800" b="0" i="0" u="none" strike="noStrike" cap="none" normalizeH="0" baseline="0" dirty="0" smtClean="0">
                <a:ln>
                  <a:noFill/>
                </a:ln>
                <a:solidFill>
                  <a:schemeClr val="tx1"/>
                </a:solidFill>
                <a:effectLst/>
                <a:latin typeface="Calibri"/>
                <a:ea typeface="Calibri" pitchFamily="34" charset="0"/>
                <a:cs typeface="Tahoma" pitchFamily="34" charset="0"/>
              </a:rPr>
              <a:t>’</a:t>
            </a:r>
            <a:r>
              <a:rPr kumimoji="0" lang="cy-GB" sz="28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s work space was above the Taf estuary in Laugharne, west Wales, which inspired much of the imagery in his poems...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28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cy-GB" sz="2800" dirty="0" smtClean="0">
                <a:latin typeface="Calibri"/>
                <a:ea typeface="Calibri" pitchFamily="34" charset="0"/>
                <a:cs typeface="Tahoma" pitchFamily="34" charset="0"/>
              </a:rPr>
              <a:t>‘</a:t>
            </a:r>
            <a:r>
              <a:rPr kumimoji="0" lang="cy-GB" sz="28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the heron-priested shore</a:t>
            </a:r>
            <a:r>
              <a:rPr kumimoji="0" lang="cy-GB" sz="2800" b="0" i="0" u="none" strike="noStrike" cap="none" normalizeH="0" baseline="0" dirty="0" smtClean="0">
                <a:ln>
                  <a:noFill/>
                </a:ln>
                <a:solidFill>
                  <a:schemeClr val="tx1"/>
                </a:solidFill>
                <a:effectLst/>
                <a:latin typeface="Calibri"/>
                <a:ea typeface="Calibri" pitchFamily="34" charset="0"/>
                <a:cs typeface="Tahoma" pitchFamily="34" charset="0"/>
              </a:rPr>
              <a:t>’</a:t>
            </a:r>
            <a:r>
              <a:rPr kumimoji="0" lang="cy-GB" sz="28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a:t>
            </a:r>
            <a:endParaRPr kumimoji="0" lang="cy-GB"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75656" y="908721"/>
            <a:ext cx="6336704" cy="3323987"/>
          </a:xfrm>
          <a:prstGeom prst="rect">
            <a:avLst/>
          </a:prstGeom>
        </p:spPr>
        <p:txBody>
          <a:bodyPr wrap="square">
            <a:spAutoFit/>
          </a:bodyPr>
          <a:lstStyle/>
          <a:p>
            <a:endParaRPr lang="cy-GB" sz="1000" dirty="0" smtClean="0"/>
          </a:p>
          <a:p>
            <a:endParaRPr lang="cy-GB" sz="1000" dirty="0"/>
          </a:p>
          <a:p>
            <a:endParaRPr lang="cy-GB" sz="1000" dirty="0" smtClean="0"/>
          </a:p>
          <a:p>
            <a:endParaRPr lang="cy-GB" sz="1000" dirty="0"/>
          </a:p>
          <a:p>
            <a:endParaRPr lang="cy-GB" sz="1000" dirty="0" smtClean="0"/>
          </a:p>
          <a:p>
            <a:endParaRPr lang="cy-GB" sz="1000" dirty="0"/>
          </a:p>
          <a:p>
            <a:endParaRPr lang="cy-GB" sz="1000" dirty="0" smtClean="0"/>
          </a:p>
          <a:p>
            <a:endParaRPr lang="cy-GB" sz="1000" dirty="0"/>
          </a:p>
          <a:p>
            <a:endParaRPr lang="cy-GB" sz="1000" dirty="0" smtClean="0"/>
          </a:p>
          <a:p>
            <a:endParaRPr lang="cy-GB" sz="1000" dirty="0"/>
          </a:p>
          <a:p>
            <a:endParaRPr lang="cy-GB" sz="1000" dirty="0" smtClean="0"/>
          </a:p>
          <a:p>
            <a:endParaRPr lang="cy-GB" sz="1000" dirty="0"/>
          </a:p>
          <a:p>
            <a:endParaRPr lang="cy-GB" sz="1000" dirty="0" smtClean="0"/>
          </a:p>
          <a:p>
            <a:endParaRPr lang="cy-GB" sz="1000" dirty="0"/>
          </a:p>
          <a:p>
            <a:endParaRPr lang="cy-GB" sz="1000" dirty="0" smtClean="0"/>
          </a:p>
          <a:p>
            <a:endParaRPr lang="cy-GB" sz="1000" dirty="0"/>
          </a:p>
          <a:p>
            <a:endParaRPr lang="cy-GB" sz="1000" dirty="0" smtClean="0"/>
          </a:p>
          <a:p>
            <a:endParaRPr lang="cy-GB" sz="1000" dirty="0"/>
          </a:p>
          <a:p>
            <a:endParaRPr lang="cy-GB" sz="1000" dirty="0" smtClean="0"/>
          </a:p>
          <a:p>
            <a:endParaRPr lang="cy-GB" sz="1000" dirty="0"/>
          </a:p>
          <a:p>
            <a:endParaRPr lang="en-GB" sz="1000" dirty="0"/>
          </a:p>
        </p:txBody>
      </p:sp>
      <p:sp>
        <p:nvSpPr>
          <p:cNvPr id="276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27652" name="Picture 1" descr="The Taf estuary, Laugharne"/>
          <p:cNvPicPr>
            <a:picLocks noChangeAspect="1" noChangeArrowheads="1"/>
          </p:cNvPicPr>
          <p:nvPr/>
        </p:nvPicPr>
        <p:blipFill>
          <a:blip r:embed="rId3" cstate="print"/>
          <a:srcRect/>
          <a:stretch>
            <a:fillRect/>
          </a:stretch>
        </p:blipFill>
        <p:spPr bwMode="auto">
          <a:xfrm>
            <a:off x="1259632" y="1105272"/>
            <a:ext cx="6552728" cy="4772000"/>
          </a:xfrm>
          <a:prstGeom prst="rect">
            <a:avLst/>
          </a:prstGeom>
          <a:noFill/>
        </p:spPr>
      </p:pic>
      <p:sp>
        <p:nvSpPr>
          <p:cNvPr id="27654" name="Rectangle 6"/>
          <p:cNvSpPr>
            <a:spLocks noChangeArrowheads="1"/>
          </p:cNvSpPr>
          <p:nvPr/>
        </p:nvSpPr>
        <p:spPr bwMode="auto">
          <a:xfrm>
            <a:off x="0" y="1477228"/>
            <a:ext cx="6853158" cy="483209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Humphrey Bolton  </a:t>
            </a:r>
            <a:r>
              <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hlinkClick r:id="rId4"/>
              </a:rPr>
              <a:t>http://www.geograph.org.uk/photo/579531</a:t>
            </a:r>
            <a:endParaRPr kumimoji="0" lang="cy-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340768"/>
            <a:ext cx="4572000" cy="4401205"/>
          </a:xfrm>
          <a:prstGeom prst="rect">
            <a:avLst/>
          </a:prstGeom>
        </p:spPr>
        <p:txBody>
          <a:bodyPr wrap="square">
            <a:spAutoFit/>
          </a:bodyPr>
          <a:lstStyle/>
          <a:p>
            <a:r>
              <a:rPr lang="en-GB" sz="2800" dirty="0">
                <a:latin typeface="Tahoma" pitchFamily="34" charset="0"/>
                <a:ea typeface="Tahoma" pitchFamily="34" charset="0"/>
                <a:cs typeface="Tahoma" pitchFamily="34" charset="0"/>
              </a:rPr>
              <a:t>The light, the sounds, the movement, the wind, the waves and the patterns of the sea all made their way into writings such as Under Milk Wood </a:t>
            </a:r>
            <a:r>
              <a:rPr lang="en-GB" sz="2800" dirty="0" smtClean="0">
                <a:latin typeface="Tahoma" pitchFamily="34" charset="0"/>
                <a:ea typeface="Tahoma" pitchFamily="34" charset="0"/>
                <a:cs typeface="Tahoma" pitchFamily="34" charset="0"/>
              </a:rPr>
              <a:t>–</a:t>
            </a:r>
          </a:p>
          <a:p>
            <a:endParaRPr lang="en-GB" sz="2800" dirty="0">
              <a:latin typeface="Tahoma" pitchFamily="34" charset="0"/>
              <a:ea typeface="Tahoma" pitchFamily="34" charset="0"/>
              <a:cs typeface="Tahoma" pitchFamily="34" charset="0"/>
            </a:endParaRPr>
          </a:p>
          <a:p>
            <a:r>
              <a:rPr lang="en-GB" sz="2800" dirty="0" smtClean="0">
                <a:latin typeface="Tahoma" pitchFamily="34" charset="0"/>
                <a:ea typeface="Tahoma" pitchFamily="34" charset="0"/>
                <a:cs typeface="Tahoma" pitchFamily="34" charset="0"/>
              </a:rPr>
              <a:t> </a:t>
            </a:r>
            <a:r>
              <a:rPr lang="en-GB" sz="2800" dirty="0">
                <a:latin typeface="Tahoma" pitchFamily="34" charset="0"/>
                <a:ea typeface="Tahoma" pitchFamily="34" charset="0"/>
                <a:cs typeface="Tahoma" pitchFamily="34" charset="0"/>
              </a:rPr>
              <a:t>‘the </a:t>
            </a:r>
            <a:r>
              <a:rPr lang="en-GB" sz="2800" dirty="0" err="1">
                <a:latin typeface="Tahoma" pitchFamily="34" charset="0"/>
                <a:ea typeface="Tahoma" pitchFamily="34" charset="0"/>
                <a:cs typeface="Tahoma" pitchFamily="34" charset="0"/>
              </a:rPr>
              <a:t>sloeblack</a:t>
            </a:r>
            <a:r>
              <a:rPr lang="en-GB" sz="2800" dirty="0">
                <a:latin typeface="Tahoma" pitchFamily="34" charset="0"/>
                <a:ea typeface="Tahoma" pitchFamily="34" charset="0"/>
                <a:cs typeface="Tahoma" pitchFamily="34" charset="0"/>
              </a:rPr>
              <a:t>, slow, black, </a:t>
            </a:r>
            <a:r>
              <a:rPr lang="en-GB" sz="2800" dirty="0" err="1" smtClean="0">
                <a:latin typeface="Tahoma" pitchFamily="34" charset="0"/>
                <a:ea typeface="Tahoma" pitchFamily="34" charset="0"/>
                <a:cs typeface="Tahoma" pitchFamily="34" charset="0"/>
              </a:rPr>
              <a:t>crowblack</a:t>
            </a:r>
            <a:r>
              <a:rPr lang="en-GB" sz="2800" dirty="0" smtClean="0">
                <a:latin typeface="Tahoma" pitchFamily="34" charset="0"/>
                <a:ea typeface="Tahoma" pitchFamily="34" charset="0"/>
                <a:cs typeface="Tahoma" pitchFamily="34" charset="0"/>
              </a:rPr>
              <a:t>, </a:t>
            </a:r>
            <a:r>
              <a:rPr lang="en-GB" sz="2800" dirty="0" err="1" smtClean="0">
                <a:latin typeface="Tahoma" pitchFamily="34" charset="0"/>
                <a:ea typeface="Tahoma" pitchFamily="34" charset="0"/>
                <a:cs typeface="Tahoma" pitchFamily="34" charset="0"/>
              </a:rPr>
              <a:t>slowblack</a:t>
            </a:r>
            <a:r>
              <a:rPr lang="en-GB" sz="2800" dirty="0" smtClean="0">
                <a:latin typeface="Tahoma" pitchFamily="34" charset="0"/>
                <a:ea typeface="Tahoma" pitchFamily="34" charset="0"/>
                <a:cs typeface="Tahoma" pitchFamily="34" charset="0"/>
              </a:rPr>
              <a:t>, </a:t>
            </a:r>
            <a:r>
              <a:rPr lang="en-GB" sz="2800" dirty="0" err="1" smtClean="0">
                <a:latin typeface="Tahoma" pitchFamily="34" charset="0"/>
                <a:ea typeface="Tahoma" pitchFamily="34" charset="0"/>
                <a:cs typeface="Tahoma" pitchFamily="34" charset="0"/>
              </a:rPr>
              <a:t>fishingboat</a:t>
            </a:r>
            <a:r>
              <a:rPr lang="en-GB" sz="2800" dirty="0" smtClean="0">
                <a:latin typeface="Tahoma" pitchFamily="34" charset="0"/>
                <a:ea typeface="Tahoma" pitchFamily="34" charset="0"/>
                <a:cs typeface="Tahoma" pitchFamily="34" charset="0"/>
              </a:rPr>
              <a:t>-bobbing </a:t>
            </a:r>
            <a:r>
              <a:rPr lang="en-GB" sz="2800" dirty="0">
                <a:latin typeface="Tahoma" pitchFamily="34" charset="0"/>
                <a:ea typeface="Tahoma" pitchFamily="34" charset="0"/>
                <a:cs typeface="Tahoma" pitchFamily="34" charset="0"/>
              </a:rPr>
              <a:t>sea...’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28673" name="Picture 4" descr="The Estuary, Laugharne"/>
          <p:cNvPicPr>
            <a:picLocks noChangeAspect="1" noChangeArrowheads="1"/>
          </p:cNvPicPr>
          <p:nvPr/>
        </p:nvPicPr>
        <p:blipFill>
          <a:blip r:embed="rId2" cstate="print"/>
          <a:srcRect/>
          <a:stretch>
            <a:fillRect/>
          </a:stretch>
        </p:blipFill>
        <p:spPr bwMode="auto">
          <a:xfrm>
            <a:off x="1115616" y="1177280"/>
            <a:ext cx="6552728" cy="4483968"/>
          </a:xfrm>
          <a:prstGeom prst="rect">
            <a:avLst/>
          </a:prstGeom>
          <a:noFill/>
        </p:spPr>
      </p:pic>
      <p:sp>
        <p:nvSpPr>
          <p:cNvPr id="28675" name="Rectangle 3"/>
          <p:cNvSpPr>
            <a:spLocks noChangeArrowheads="1"/>
          </p:cNvSpPr>
          <p:nvPr/>
        </p:nvSpPr>
        <p:spPr bwMode="auto">
          <a:xfrm>
            <a:off x="0" y="476672"/>
            <a:ext cx="6197530" cy="57861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0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Welshbabe http://www.geograph.org.uk/photo/3611376 </a:t>
            </a:r>
            <a:endParaRPr kumimoji="0" lang="cy-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30721" name="Picture 7" descr="Dylan admires ....... the medieval Laugharne castle"/>
          <p:cNvPicPr>
            <a:picLocks noChangeAspect="1" noChangeArrowheads="1"/>
          </p:cNvPicPr>
          <p:nvPr/>
        </p:nvPicPr>
        <p:blipFill>
          <a:blip r:embed="rId2" cstate="print"/>
          <a:srcRect/>
          <a:stretch>
            <a:fillRect/>
          </a:stretch>
        </p:blipFill>
        <p:spPr bwMode="auto">
          <a:xfrm>
            <a:off x="1979712" y="1124744"/>
            <a:ext cx="5328592" cy="3784073"/>
          </a:xfrm>
          <a:prstGeom prst="rect">
            <a:avLst/>
          </a:prstGeom>
          <a:noFill/>
        </p:spPr>
      </p:pic>
      <p:sp>
        <p:nvSpPr>
          <p:cNvPr id="30723" name="Rectangle 3"/>
          <p:cNvSpPr>
            <a:spLocks noChangeArrowheads="1"/>
          </p:cNvSpPr>
          <p:nvPr/>
        </p:nvSpPr>
        <p:spPr bwMode="auto">
          <a:xfrm>
            <a:off x="323528" y="1301287"/>
            <a:ext cx="8640960" cy="47859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cy-GB" sz="1100" dirty="0" smtClean="0">
                <a:latin typeface="Tahoma" pitchFamily="34" charset="0"/>
                <a:ea typeface="Calibri" pitchFamily="34" charset="0"/>
                <a:cs typeface="Tahoma"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cy-GB" sz="1100" dirty="0" smtClean="0">
                <a:latin typeface="Tahoma" pitchFamily="34" charset="0"/>
                <a:ea typeface="Calibri" pitchFamily="34" charset="0"/>
                <a:cs typeface="Tahoma"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cy-GB" sz="1100" dirty="0" smtClean="0">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100" b="0" i="0" u="none" strike="noStrike" cap="none" normalizeH="0" baseline="0" dirty="0">
              <a:ln>
                <a:noFill/>
              </a:ln>
              <a:solidFill>
                <a:schemeClr val="tx1"/>
              </a:solidFill>
              <a:effectLst/>
              <a:latin typeface="Tahoma" pitchFamily="34" charset="0"/>
              <a:ea typeface="Calibri"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Colin </a:t>
            </a:r>
            <a:r>
              <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Vosper  </a:t>
            </a:r>
            <a:r>
              <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hlinkClick r:id="rId3"/>
              </a:rPr>
              <a:t>http://www.geograph.org.uk/photo/</a:t>
            </a:r>
            <a:r>
              <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hlinkClick r:id="rId3"/>
              </a:rPr>
              <a:t>1708250</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y-GB" b="0" i="0" u="none" strike="noStrike" cap="none" normalizeH="0" baseline="0" dirty="0" smtClean="0">
                <a:ln>
                  <a:noFill/>
                </a:ln>
                <a:solidFill>
                  <a:schemeClr val="tx1"/>
                </a:solidFill>
                <a:effectLst/>
                <a:latin typeface="Tahoma" pitchFamily="34" charset="0"/>
                <a:ea typeface="Calibri" pitchFamily="34" charset="0"/>
                <a:cs typeface="Tahoma" pitchFamily="34" charset="0"/>
              </a:rPr>
              <a:t>The famous Boat House where Dylan lived with his wife,Caitlin,and their three children lies around the corner of this path, skirting around the base of Laugharne castle, solitary above the estuary.</a:t>
            </a:r>
            <a:endParaRPr kumimoji="0" lang="cy-GB"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96552" y="1052736"/>
            <a:ext cx="7039106"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y-GB" sz="11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Trevor Rickard http://www.geograph.org.uk/photo/461239         </a:t>
            </a:r>
            <a:endParaRPr kumimoji="0" lang="cy-GB"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3793" name="Picture 28" descr="The Boathouse"/>
          <p:cNvPicPr>
            <a:picLocks noChangeAspect="1" noChangeArrowheads="1"/>
          </p:cNvPicPr>
          <p:nvPr/>
        </p:nvPicPr>
        <p:blipFill>
          <a:blip r:embed="rId2" cstate="print"/>
          <a:srcRect/>
          <a:stretch>
            <a:fillRect/>
          </a:stretch>
        </p:blipFill>
        <p:spPr bwMode="auto">
          <a:xfrm>
            <a:off x="1763688" y="1484784"/>
            <a:ext cx="5328592" cy="3744416"/>
          </a:xfrm>
          <a:prstGeom prst="rect">
            <a:avLst/>
          </a:prstGeom>
          <a:noFill/>
        </p:spPr>
      </p:pic>
      <p:sp>
        <p:nvSpPr>
          <p:cNvPr id="33795" name="Rectangle 3"/>
          <p:cNvSpPr>
            <a:spLocks noChangeArrowheads="1"/>
          </p:cNvSpPr>
          <p:nvPr/>
        </p:nvSpPr>
        <p:spPr bwMode="auto">
          <a:xfrm>
            <a:off x="467544" y="5313982"/>
            <a:ext cx="820891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y-GB" b="0" i="0" u="none" strike="noStrike" cap="none" normalizeH="0" baseline="0" dirty="0" smtClean="0">
                <a:ln>
                  <a:noFill/>
                </a:ln>
                <a:solidFill>
                  <a:schemeClr val="tx1"/>
                </a:solidFill>
                <a:effectLst/>
                <a:latin typeface="Tahoma" pitchFamily="34" charset="0"/>
                <a:ea typeface="Calibri" pitchFamily="34" charset="0"/>
                <a:cs typeface="Tahoma" pitchFamily="34" charset="0"/>
              </a:rPr>
              <a:t>The Boat House itself seems to hover above the water, looking out over the changing, moving sands, offering a place of calm and inspiration in the midst of his turbulent married life.</a:t>
            </a:r>
            <a:endParaRPr kumimoji="0" lang="cy-GB"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755576" y="1019343"/>
            <a:ext cx="777686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0" lang="cy-GB" b="0" i="0" u="none" strike="noStrike" cap="none" normalizeH="0" baseline="0" dirty="0" smtClean="0">
                <a:ln>
                  <a:noFill/>
                </a:ln>
                <a:solidFill>
                  <a:schemeClr val="tx1"/>
                </a:solidFill>
                <a:effectLst/>
                <a:latin typeface="Tahoma" pitchFamily="34" charset="0"/>
                <a:ea typeface="Calibri" pitchFamily="34" charset="0"/>
                <a:cs typeface="Tahoma" pitchFamily="34" charset="0"/>
              </a:rPr>
              <a:t>The writing shed was the garage which stands on the lane above the Boat House...a wooden shed, which seems to balance on the cliff top, precarious and safe at the same time</a:t>
            </a:r>
            <a:r>
              <a:rPr kumimoji="0" lang="cy-GB" b="0" i="0" u="none" strike="noStrike" cap="none" normalizeH="0" baseline="0" dirty="0" smtClean="0">
                <a:ln>
                  <a:noFill/>
                </a:ln>
                <a:solidFill>
                  <a:schemeClr val="tx1"/>
                </a:solidFill>
                <a:effectLst/>
                <a:latin typeface="Tahoma" pitchFamily="34" charset="0"/>
                <a:ea typeface="Calibri" pitchFamily="34" charset="0"/>
                <a:cs typeface="Tahoma" pitchFamily="34" charset="0"/>
              </a:rPr>
              <a:t>.</a:t>
            </a: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pic>
        <p:nvPicPr>
          <p:cNvPr id="34817" name="Picture 16" descr="Garage of Dylan Thomas's boathouse"/>
          <p:cNvPicPr>
            <a:picLocks noChangeAspect="1" noChangeArrowheads="1"/>
          </p:cNvPicPr>
          <p:nvPr/>
        </p:nvPicPr>
        <p:blipFill>
          <a:blip r:embed="rId2" cstate="print"/>
          <a:srcRect/>
          <a:stretch>
            <a:fillRect/>
          </a:stretch>
        </p:blipFill>
        <p:spPr bwMode="auto">
          <a:xfrm>
            <a:off x="2374094" y="2132856"/>
            <a:ext cx="4286138" cy="3816424"/>
          </a:xfrm>
          <a:prstGeom prst="rect">
            <a:avLst/>
          </a:prstGeom>
          <a:noFill/>
        </p:spPr>
      </p:pic>
      <p:sp>
        <p:nvSpPr>
          <p:cNvPr id="34819" name="Rectangle 3"/>
          <p:cNvSpPr>
            <a:spLocks noChangeArrowheads="1"/>
          </p:cNvSpPr>
          <p:nvPr/>
        </p:nvSpPr>
        <p:spPr bwMode="auto">
          <a:xfrm>
            <a:off x="467544" y="5949280"/>
            <a:ext cx="766834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lvl="5" fontAlgn="base">
              <a:spcBef>
                <a:spcPct val="0"/>
              </a:spcBef>
              <a:spcAft>
                <a:spcPct val="0"/>
              </a:spcAft>
            </a:pPr>
            <a:r>
              <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Gareth </a:t>
            </a:r>
            <a:r>
              <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James   </a:t>
            </a:r>
            <a:r>
              <a:rPr kumimoji="0" lang="cy-GB" sz="1000" b="0" i="0" u="none" strike="noStrike" cap="none" normalizeH="0" baseline="0" dirty="0" smtClean="0">
                <a:ln>
                  <a:noFill/>
                </a:ln>
                <a:solidFill>
                  <a:schemeClr val="tx1"/>
                </a:solidFill>
                <a:effectLst/>
                <a:latin typeface="Tahoma" pitchFamily="34" charset="0"/>
                <a:ea typeface="Calibri" pitchFamily="34" charset="0"/>
                <a:cs typeface="Tahoma" pitchFamily="34" charset="0"/>
                <a:hlinkClick r:id="rId3"/>
              </a:rPr>
              <a:t>http://www.geograph.org.uk/photo/2056773</a:t>
            </a:r>
            <a:endParaRPr kumimoji="0" lang="cy-GB" sz="1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DYLAN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DYLANTEST.thmx</Template>
  <TotalTime>94</TotalTime>
  <Words>298</Words>
  <Application>Microsoft Macintosh PowerPoint</Application>
  <PresentationFormat>On-screen Show (4:3)</PresentationFormat>
  <Paragraphs>147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DYLANTEST</vt:lpstr>
      <vt:lpstr>ACKNOWLEDGEMENT</vt:lpstr>
      <vt:lpstr>CREATIVE SPACES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ACKNOWLEDGEMENT</dc:title>
  <dc:creator>Ymwelydd</dc:creator>
  <cp:lastModifiedBy>Matt Barry</cp:lastModifiedBy>
  <cp:revision>10</cp:revision>
  <dcterms:created xsi:type="dcterms:W3CDTF">2014-05-30T11:33:11Z</dcterms:created>
  <dcterms:modified xsi:type="dcterms:W3CDTF">2014-07-08T15:21:11Z</dcterms:modified>
</cp:coreProperties>
</file>